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Calibri" pitchFamily="34" charset="0"/>
      <p:regular r:id="rId17"/>
      <p:bold r:id="rId18"/>
      <p:italic r:id="rId19"/>
      <p:boldItalic r:id="rId20"/>
    </p:embeddedFont>
    <p:embeddedFont>
      <p:font typeface="Instrument Sans Medium" charset="0"/>
      <p:regular r:id="rId21"/>
    </p:embeddedFont>
    <p:embeddedFont>
      <p:font typeface="Open Sans"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6F20FF9-27D8-4CD6-A93F-A248F23590B0}" type="datetimeFigureOut">
              <a:rPr lang="en-US" smtClean="0"/>
              <a:t>5/16/2025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64C607E9-F5C7-4A80-96B8-8FB16625DFBA}" type="slidenum">
              <a:rPr lang="en-US" smtClean="0"/>
              <a:t>‹#›</a:t>
            </a:fld>
            <a:endParaRPr lang="en-US"/>
          </a:p>
        </p:txBody>
      </p:sp>
    </p:spTree>
    <p:extLst>
      <p:ext uri="{BB962C8B-B14F-4D97-AF65-F5344CB8AC3E}">
        <p14:creationId xmlns:p14="http://schemas.microsoft.com/office/powerpoint/2010/main" val="356136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27993"/>
            <a:ext cx="14630400" cy="8229600"/>
          </a:xfrm>
          <a:prstGeom prst="rect">
            <a:avLst/>
          </a:prstGeom>
          <a:solidFill>
            <a:srgbClr val="1F1F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5675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UK Train Rides: Data Insights and Analysis</a:t>
            </a:r>
            <a:endParaRPr lang="en-US" sz="4450" dirty="0"/>
          </a:p>
        </p:txBody>
      </p:sp>
      <p:sp>
        <p:nvSpPr>
          <p:cNvPr id="4" name="Text 1"/>
          <p:cNvSpPr/>
          <p:nvPr/>
        </p:nvSpPr>
        <p:spPr>
          <a:xfrm>
            <a:off x="6280190" y="3414474"/>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This presentation delves into the comprehensive dataset of UK train rides to provide data analysts with crucial insights. We will explore ticket purchase patterns, journey details, and train punctuality. By the end, analysts will be equipped to uncover trends in passenger behaviour and identify operational challenges using the train data effectively.</a:t>
            </a:r>
            <a:endParaRPr lang="en-US" sz="1750" dirty="0"/>
          </a:p>
        </p:txBody>
      </p:sp>
      <p:sp>
        <p:nvSpPr>
          <p:cNvPr id="5" name="Text 2"/>
          <p:cNvSpPr/>
          <p:nvPr/>
        </p:nvSpPr>
        <p:spPr>
          <a:xfrm>
            <a:off x="6280190" y="584704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Understanding this data is key for optimising services and improving passenger experiences across the UK rail network.</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5770" y="350282"/>
            <a:ext cx="5141476" cy="398026"/>
          </a:xfrm>
          <a:prstGeom prst="rect">
            <a:avLst/>
          </a:prstGeom>
          <a:noFill/>
          <a:ln/>
        </p:spPr>
        <p:txBody>
          <a:bodyPr wrap="none" lIns="0" tIns="0" rIns="0" bIns="0" rtlCol="0" anchor="t"/>
          <a:lstStyle/>
          <a:p>
            <a:pPr marL="0" indent="0" algn="l">
              <a:lnSpc>
                <a:spcPts val="3100"/>
              </a:lnSpc>
              <a:buNone/>
            </a:pPr>
            <a:r>
              <a:rPr lang="en-US" sz="2500" dirty="0">
                <a:solidFill>
                  <a:srgbClr val="FEFEFE"/>
                </a:solidFill>
                <a:latin typeface="Instrument Sans Medium" pitchFamily="34" charset="0"/>
                <a:ea typeface="Instrument Sans Medium" pitchFamily="34" charset="-122"/>
                <a:cs typeface="Instrument Sans Medium" pitchFamily="34" charset="-120"/>
              </a:rPr>
              <a:t>Popular Routes and Travel Patterns</a:t>
            </a:r>
            <a:endParaRPr lang="en-US" sz="2500" dirty="0"/>
          </a:p>
        </p:txBody>
      </p:sp>
      <p:sp>
        <p:nvSpPr>
          <p:cNvPr id="3" name="Text 1"/>
          <p:cNvSpPr/>
          <p:nvPr/>
        </p:nvSpPr>
        <p:spPr>
          <a:xfrm>
            <a:off x="445770" y="939284"/>
            <a:ext cx="13738860" cy="203835"/>
          </a:xfrm>
          <a:prstGeom prst="rect">
            <a:avLst/>
          </a:prstGeom>
          <a:noFill/>
          <a:ln/>
        </p:spPr>
        <p:txBody>
          <a:bodyPr wrap="none" lIns="0" tIns="0" rIns="0" bIns="0" rtlCol="0" anchor="t"/>
          <a:lstStyle/>
          <a:p>
            <a:pPr marL="0" indent="0" algn="l">
              <a:lnSpc>
                <a:spcPts val="1600"/>
              </a:lnSpc>
              <a:buNone/>
            </a:pPr>
            <a:r>
              <a:rPr lang="en-US" sz="1400" dirty="0">
                <a:solidFill>
                  <a:srgbClr val="BFBFBF"/>
                </a:solidFill>
                <a:latin typeface="Open Sans" pitchFamily="34" charset="0"/>
                <a:ea typeface="Open Sans" pitchFamily="34" charset="-122"/>
                <a:cs typeface="Open Sans" pitchFamily="34" charset="-120"/>
              </a:rPr>
              <a:t>Route analysis reveals passenger preferences and key transit corridors. High-demand segments guide capacity planning and scheduling priorities to </a:t>
            </a:r>
            <a:r>
              <a:rPr lang="en-US" sz="1400" dirty="0" err="1">
                <a:solidFill>
                  <a:srgbClr val="BFBFBF"/>
                </a:solidFill>
                <a:latin typeface="Open Sans" pitchFamily="34" charset="0"/>
                <a:ea typeface="Open Sans" pitchFamily="34" charset="-122"/>
                <a:cs typeface="Open Sans" pitchFamily="34" charset="-120"/>
              </a:rPr>
              <a:t>optimise</a:t>
            </a:r>
            <a:r>
              <a:rPr lang="en-US" sz="1400" dirty="0">
                <a:solidFill>
                  <a:srgbClr val="BFBFBF"/>
                </a:solidFill>
                <a:latin typeface="Open Sans" pitchFamily="34" charset="0"/>
                <a:ea typeface="Open Sans" pitchFamily="34" charset="-122"/>
                <a:cs typeface="Open Sans" pitchFamily="34" charset="-120"/>
              </a:rPr>
              <a:t> </a:t>
            </a:r>
            <a:r>
              <a:rPr lang="en-US" sz="1400" dirty="0" smtClean="0">
                <a:solidFill>
                  <a:srgbClr val="BFBFBF"/>
                </a:solidFill>
                <a:latin typeface="Open Sans" pitchFamily="34" charset="0"/>
                <a:ea typeface="Open Sans" pitchFamily="34" charset="-122"/>
                <a:cs typeface="Open Sans" pitchFamily="34" charset="-120"/>
              </a:rPr>
              <a:t>new</a:t>
            </a:r>
            <a:endParaRPr lang="en-US" sz="1400" dirty="0"/>
          </a:p>
        </p:txBody>
      </p:sp>
      <p:pic>
        <p:nvPicPr>
          <p:cNvPr id="4" name="Image 0" descr="preencoded.png"/>
          <p:cNvPicPr>
            <a:picLocks noChangeAspect="1"/>
          </p:cNvPicPr>
          <p:nvPr/>
        </p:nvPicPr>
        <p:blipFill>
          <a:blip r:embed="rId3"/>
          <a:stretch>
            <a:fillRect/>
          </a:stretch>
        </p:blipFill>
        <p:spPr>
          <a:xfrm>
            <a:off x="445770" y="1315616"/>
            <a:ext cx="6982539" cy="6310114"/>
          </a:xfrm>
          <a:prstGeom prst="rect">
            <a:avLst/>
          </a:prstGeom>
        </p:spPr>
      </p:pic>
      <p:pic>
        <p:nvPicPr>
          <p:cNvPr id="5" name="Image 1" descr="preencoded.png"/>
          <p:cNvPicPr>
            <a:picLocks noChangeAspect="1"/>
          </p:cNvPicPr>
          <p:nvPr/>
        </p:nvPicPr>
        <p:blipFill>
          <a:blip r:embed="rId4"/>
          <a:stretch>
            <a:fillRect/>
          </a:stretch>
        </p:blipFill>
        <p:spPr>
          <a:xfrm>
            <a:off x="7847045" y="1429583"/>
            <a:ext cx="6223518" cy="6324156"/>
          </a:xfrm>
          <a:prstGeom prst="rect">
            <a:avLst/>
          </a:prstGeom>
        </p:spPr>
      </p:pic>
      <p:sp>
        <p:nvSpPr>
          <p:cNvPr id="6" name="Text 2"/>
          <p:cNvSpPr/>
          <p:nvPr/>
        </p:nvSpPr>
        <p:spPr>
          <a:xfrm>
            <a:off x="8040172" y="4844772"/>
            <a:ext cx="6151959" cy="203835"/>
          </a:xfrm>
          <a:prstGeom prst="rect">
            <a:avLst/>
          </a:prstGeom>
          <a:noFill/>
          <a:ln/>
        </p:spPr>
        <p:txBody>
          <a:bodyPr wrap="none" lIns="0" tIns="0" rIns="0" bIns="0" rtlCol="0" anchor="t"/>
          <a:lstStyle/>
          <a:p>
            <a:pPr marL="0" indent="0" algn="l">
              <a:lnSpc>
                <a:spcPts val="1600"/>
              </a:lnSpc>
              <a:buNone/>
            </a:pPr>
            <a:endParaRPr lang="en-US" sz="1000" dirty="0"/>
          </a:p>
        </p:txBody>
      </p:sp>
      <p:sp>
        <p:nvSpPr>
          <p:cNvPr id="7" name="Text 3"/>
          <p:cNvSpPr/>
          <p:nvPr/>
        </p:nvSpPr>
        <p:spPr>
          <a:xfrm>
            <a:off x="445770" y="9701689"/>
            <a:ext cx="13738860" cy="203835"/>
          </a:xfrm>
          <a:prstGeom prst="rect">
            <a:avLst/>
          </a:prstGeom>
          <a:noFill/>
          <a:ln/>
        </p:spPr>
        <p:txBody>
          <a:bodyPr wrap="none" lIns="0" tIns="0" rIns="0" bIns="0" rtlCol="0" anchor="t"/>
          <a:lstStyle/>
          <a:p>
            <a:pPr marL="0" indent="0" algn="l">
              <a:lnSpc>
                <a:spcPts val="1600"/>
              </a:lnSpc>
              <a:buNone/>
            </a:pPr>
            <a:r>
              <a:rPr lang="en-US" sz="1000" dirty="0">
                <a:solidFill>
                  <a:srgbClr val="BFBFBF"/>
                </a:solidFill>
                <a:latin typeface="Open Sans" pitchFamily="34" charset="0"/>
                <a:ea typeface="Open Sans" pitchFamily="34" charset="-122"/>
                <a:cs typeface="Open Sans" pitchFamily="34" charset="-120"/>
              </a:rPr>
              <a:t>ork efficiency and passenger convenience.</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1644" y="606266"/>
            <a:ext cx="7692628" cy="447794"/>
          </a:xfrm>
          <a:prstGeom prst="rect">
            <a:avLst/>
          </a:prstGeom>
          <a:noFill/>
          <a:ln/>
        </p:spPr>
        <p:txBody>
          <a:bodyPr wrap="none" lIns="0" tIns="0" rIns="0" bIns="0" rtlCol="0" anchor="t"/>
          <a:lstStyle/>
          <a:p>
            <a:pPr marL="0" indent="0" algn="l">
              <a:lnSpc>
                <a:spcPts val="3500"/>
              </a:lnSpc>
              <a:buNone/>
            </a:pPr>
            <a:r>
              <a:rPr lang="en-US" sz="2800" dirty="0">
                <a:solidFill>
                  <a:srgbClr val="FEFEFE"/>
                </a:solidFill>
                <a:latin typeface="Instrument Sans Medium" pitchFamily="34" charset="0"/>
                <a:ea typeface="Instrument Sans Medium" pitchFamily="34" charset="-122"/>
                <a:cs typeface="Instrument Sans Medium" pitchFamily="34" charset="-120"/>
              </a:rPr>
              <a:t>Usage of Railcards and Their Effects on Pricing</a:t>
            </a:r>
            <a:endParaRPr lang="en-US" sz="2800" dirty="0"/>
          </a:p>
        </p:txBody>
      </p:sp>
      <p:sp>
        <p:nvSpPr>
          <p:cNvPr id="3" name="Text 1"/>
          <p:cNvSpPr/>
          <p:nvPr/>
        </p:nvSpPr>
        <p:spPr>
          <a:xfrm>
            <a:off x="771644" y="1340644"/>
            <a:ext cx="13087112" cy="229314"/>
          </a:xfrm>
          <a:prstGeom prst="rect">
            <a:avLst/>
          </a:prstGeom>
          <a:noFill/>
          <a:ln/>
        </p:spPr>
        <p:txBody>
          <a:bodyPr wrap="none" lIns="0" tIns="0" rIns="0" bIns="0" rtlCol="0" anchor="t"/>
          <a:lstStyle/>
          <a:p>
            <a:pPr marL="0" indent="0" algn="l">
              <a:lnSpc>
                <a:spcPts val="1800"/>
              </a:lnSpc>
              <a:buNone/>
            </a:pPr>
            <a:r>
              <a:rPr lang="en-US" sz="1100" dirty="0">
                <a:solidFill>
                  <a:srgbClr val="BFBFBF"/>
                </a:solidFill>
                <a:latin typeface="Open Sans" pitchFamily="34" charset="0"/>
                <a:ea typeface="Open Sans" pitchFamily="34" charset="-122"/>
                <a:cs typeface="Open Sans" pitchFamily="34" charset="-120"/>
              </a:rPr>
              <a:t>Railcards provide discounts primarily benefiting adults, seniors, and disabled passengers, influencing purchasing patterns and ticket price distributions.</a:t>
            </a:r>
            <a:endParaRPr lang="en-US" sz="1100" dirty="0"/>
          </a:p>
        </p:txBody>
      </p:sp>
      <p:sp>
        <p:nvSpPr>
          <p:cNvPr id="4" name="Text 2"/>
          <p:cNvSpPr/>
          <p:nvPr/>
        </p:nvSpPr>
        <p:spPr>
          <a:xfrm>
            <a:off x="771644" y="1731169"/>
            <a:ext cx="13087112" cy="229314"/>
          </a:xfrm>
          <a:prstGeom prst="rect">
            <a:avLst/>
          </a:prstGeom>
          <a:noFill/>
          <a:ln/>
        </p:spPr>
        <p:txBody>
          <a:bodyPr wrap="none" lIns="0" tIns="0" rIns="0" bIns="0" rtlCol="0" anchor="t"/>
          <a:lstStyle/>
          <a:p>
            <a:pPr marL="0" indent="0" algn="l">
              <a:lnSpc>
                <a:spcPts val="1800"/>
              </a:lnSpc>
              <a:buNone/>
            </a:pPr>
            <a:r>
              <a:rPr lang="en-US" sz="1100" dirty="0">
                <a:solidFill>
                  <a:srgbClr val="BFBFBF"/>
                </a:solidFill>
                <a:latin typeface="Open Sans" pitchFamily="34" charset="0"/>
                <a:ea typeface="Open Sans" pitchFamily="34" charset="-122"/>
                <a:cs typeface="Open Sans" pitchFamily="34" charset="-120"/>
              </a:rPr>
              <a:t>Analyzing railcard adoption alongside ticket prices reveals how passengers optimise costs and which segments benefit most.</a:t>
            </a:r>
            <a:endParaRPr lang="en-US" sz="1100" dirty="0"/>
          </a:p>
        </p:txBody>
      </p:sp>
      <p:pic>
        <p:nvPicPr>
          <p:cNvPr id="5" name="Image 0" descr="preencoded.png"/>
          <p:cNvPicPr>
            <a:picLocks noChangeAspect="1"/>
          </p:cNvPicPr>
          <p:nvPr/>
        </p:nvPicPr>
        <p:blipFill>
          <a:blip r:embed="rId3"/>
          <a:stretch>
            <a:fillRect/>
          </a:stretch>
        </p:blipFill>
        <p:spPr>
          <a:xfrm>
            <a:off x="771644" y="2282904"/>
            <a:ext cx="6478242" cy="5349359"/>
          </a:xfrm>
          <a:prstGeom prst="rect">
            <a:avLst/>
          </a:prstGeom>
        </p:spPr>
      </p:pic>
      <p:pic>
        <p:nvPicPr>
          <p:cNvPr id="6" name="Image 1" descr="preencoded.png"/>
          <p:cNvPicPr>
            <a:picLocks noChangeAspect="1"/>
          </p:cNvPicPr>
          <p:nvPr/>
        </p:nvPicPr>
        <p:blipFill>
          <a:blip r:embed="rId4"/>
          <a:stretch>
            <a:fillRect/>
          </a:stretch>
        </p:blipFill>
        <p:spPr>
          <a:xfrm>
            <a:off x="8117633" y="2282903"/>
            <a:ext cx="5609321" cy="52562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8530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Revenues Affects</a:t>
            </a:r>
            <a:endParaRPr lang="en-US" sz="4450" dirty="0"/>
          </a:p>
        </p:txBody>
      </p:sp>
      <p:pic>
        <p:nvPicPr>
          <p:cNvPr id="3" name="Image 0" descr="preencoded.png"/>
          <p:cNvPicPr>
            <a:picLocks noChangeAspect="1"/>
          </p:cNvPicPr>
          <p:nvPr/>
        </p:nvPicPr>
        <p:blipFill>
          <a:blip r:embed="rId3"/>
          <a:stretch>
            <a:fillRect/>
          </a:stretch>
        </p:blipFill>
        <p:spPr>
          <a:xfrm>
            <a:off x="793790" y="2789396"/>
            <a:ext cx="3888462" cy="3272910"/>
          </a:xfrm>
          <a:prstGeom prst="rect">
            <a:avLst/>
          </a:prstGeom>
        </p:spPr>
      </p:pic>
      <p:pic>
        <p:nvPicPr>
          <p:cNvPr id="4" name="Image 1" descr="preencoded.png"/>
          <p:cNvPicPr>
            <a:picLocks noChangeAspect="1"/>
          </p:cNvPicPr>
          <p:nvPr/>
        </p:nvPicPr>
        <p:blipFill>
          <a:blip r:embed="rId4"/>
          <a:stretch>
            <a:fillRect/>
          </a:stretch>
        </p:blipFill>
        <p:spPr>
          <a:xfrm>
            <a:off x="5243274" y="2789396"/>
            <a:ext cx="4069199" cy="3132772"/>
          </a:xfrm>
          <a:prstGeom prst="rect">
            <a:avLst/>
          </a:prstGeom>
        </p:spPr>
      </p:pic>
      <p:sp>
        <p:nvSpPr>
          <p:cNvPr id="5" name="Text 1"/>
          <p:cNvSpPr/>
          <p:nvPr/>
        </p:nvSpPr>
        <p:spPr>
          <a:xfrm>
            <a:off x="5243274" y="6177320"/>
            <a:ext cx="406919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6" name="Image 2" descr="preencoded.png"/>
          <p:cNvPicPr>
            <a:picLocks noChangeAspect="1"/>
          </p:cNvPicPr>
          <p:nvPr/>
        </p:nvPicPr>
        <p:blipFill>
          <a:blip r:embed="rId5"/>
          <a:stretch>
            <a:fillRect/>
          </a:stretch>
        </p:blipFill>
        <p:spPr>
          <a:xfrm>
            <a:off x="9873496" y="2789396"/>
            <a:ext cx="3978116" cy="3272910"/>
          </a:xfrm>
          <a:prstGeom prst="rect">
            <a:avLst/>
          </a:prstGeom>
        </p:spPr>
      </p:pic>
      <p:sp>
        <p:nvSpPr>
          <p:cNvPr id="7" name="Text 2"/>
          <p:cNvSpPr/>
          <p:nvPr/>
        </p:nvSpPr>
        <p:spPr>
          <a:xfrm>
            <a:off x="9873496" y="5699403"/>
            <a:ext cx="3978116"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661392"/>
            <a:ext cx="7659745" cy="6172438"/>
          </a:xfrm>
          <a:prstGeom prst="rect">
            <a:avLst/>
          </a:prstGeom>
        </p:spPr>
      </p:pic>
      <p:sp>
        <p:nvSpPr>
          <p:cNvPr id="3" name="Text 0"/>
          <p:cNvSpPr/>
          <p:nvPr/>
        </p:nvSpPr>
        <p:spPr>
          <a:xfrm>
            <a:off x="793790" y="7071955"/>
            <a:ext cx="3969425" cy="496133"/>
          </a:xfrm>
          <a:prstGeom prst="rect">
            <a:avLst/>
          </a:prstGeom>
          <a:noFill/>
          <a:ln/>
        </p:spPr>
        <p:txBody>
          <a:bodyPr wrap="none" lIns="0" tIns="0" rIns="0" bIns="0" rtlCol="0" anchor="t"/>
          <a:lstStyle/>
          <a:p>
            <a:pPr marL="0" indent="0" algn="l">
              <a:lnSpc>
                <a:spcPts val="3900"/>
              </a:lnSpc>
              <a:buNone/>
            </a:pPr>
            <a:endParaRPr lang="en-US" sz="3100" dirty="0"/>
          </a:p>
        </p:txBody>
      </p:sp>
      <p:sp>
        <p:nvSpPr>
          <p:cNvPr id="4" name="Rectangle 3"/>
          <p:cNvSpPr/>
          <p:nvPr/>
        </p:nvSpPr>
        <p:spPr>
          <a:xfrm>
            <a:off x="8630816" y="1021646"/>
            <a:ext cx="5775648" cy="6186309"/>
          </a:xfrm>
          <a:prstGeom prst="rect">
            <a:avLst/>
          </a:prstGeom>
        </p:spPr>
        <p:txBody>
          <a:bodyPr wrap="square">
            <a:spAutoFit/>
          </a:bodyPr>
          <a:lstStyle/>
          <a:p>
            <a:r>
              <a:rPr lang="en-GB" dirty="0">
                <a:solidFill>
                  <a:schemeClr val="bg1"/>
                </a:solidFill>
              </a:rPr>
              <a:t>Revenue Leaders:</a:t>
            </a:r>
          </a:p>
          <a:p>
            <a:endParaRPr lang="en-GB" dirty="0">
              <a:solidFill>
                <a:schemeClr val="bg1"/>
              </a:solidFill>
            </a:endParaRPr>
          </a:p>
          <a:p>
            <a:r>
              <a:rPr lang="en-GB" dirty="0">
                <a:solidFill>
                  <a:schemeClr val="bg1"/>
                </a:solidFill>
              </a:rPr>
              <a:t>London Kings Cross generates the highest revenue (£200K), followed by Liverpool Lime Street (£150K).</a:t>
            </a:r>
          </a:p>
          <a:p>
            <a:endParaRPr lang="en-GB" dirty="0">
              <a:solidFill>
                <a:schemeClr val="bg1"/>
              </a:solidFill>
            </a:endParaRPr>
          </a:p>
          <a:p>
            <a:r>
              <a:rPr lang="en-GB" dirty="0">
                <a:solidFill>
                  <a:schemeClr val="bg1"/>
                </a:solidFill>
              </a:rPr>
              <a:t>London stations collectively dominate the revenue share.</a:t>
            </a:r>
          </a:p>
          <a:p>
            <a:endParaRPr lang="en-GB" dirty="0">
              <a:solidFill>
                <a:schemeClr val="bg1"/>
              </a:solidFill>
            </a:endParaRPr>
          </a:p>
          <a:p>
            <a:r>
              <a:rPr lang="en-GB" dirty="0">
                <a:solidFill>
                  <a:schemeClr val="bg1"/>
                </a:solidFill>
              </a:rPr>
              <a:t>Opportunities for Growth:</a:t>
            </a:r>
          </a:p>
          <a:p>
            <a:endParaRPr lang="en-GB" dirty="0">
              <a:solidFill>
                <a:schemeClr val="bg1"/>
              </a:solidFill>
            </a:endParaRPr>
          </a:p>
          <a:p>
            <a:r>
              <a:rPr lang="en-GB" dirty="0">
                <a:solidFill>
                  <a:schemeClr val="bg1"/>
                </a:solidFill>
              </a:rPr>
              <a:t>Lower-revenue stations (e.g., Manchester, Street) may need targeted marketing or service improvements.</a:t>
            </a:r>
          </a:p>
          <a:p>
            <a:endParaRPr lang="en-GB" dirty="0">
              <a:solidFill>
                <a:schemeClr val="bg1"/>
              </a:solidFill>
            </a:endParaRPr>
          </a:p>
          <a:p>
            <a:r>
              <a:rPr lang="en-GB" dirty="0">
                <a:solidFill>
                  <a:schemeClr val="bg1"/>
                </a:solidFill>
              </a:rPr>
              <a:t>Investigate why some London stations (e.g., Paddington, Piccadilly) underperform compared to Kings Cross.</a:t>
            </a:r>
          </a:p>
          <a:p>
            <a:endParaRPr lang="en-GB" dirty="0">
              <a:solidFill>
                <a:schemeClr val="bg1"/>
              </a:solidFill>
            </a:endParaRPr>
          </a:p>
          <a:p>
            <a:r>
              <a:rPr lang="en-GB" dirty="0">
                <a:solidFill>
                  <a:schemeClr val="bg1"/>
                </a:solidFill>
              </a:rPr>
              <a:t>Recommendations:</a:t>
            </a:r>
          </a:p>
          <a:p>
            <a:endParaRPr lang="en-GB" dirty="0">
              <a:solidFill>
                <a:schemeClr val="bg1"/>
              </a:solidFill>
            </a:endParaRPr>
          </a:p>
          <a:p>
            <a:r>
              <a:rPr lang="en-GB" dirty="0">
                <a:solidFill>
                  <a:schemeClr val="bg1"/>
                </a:solidFill>
              </a:rPr>
              <a:t>Prioritize maintenance and upgrades for high-revenue stations to sustain performance.</a:t>
            </a:r>
          </a:p>
          <a:p>
            <a:endParaRPr lang="en-GB" dirty="0">
              <a:solidFill>
                <a:schemeClr val="bg1"/>
              </a:solidFill>
            </a:endParaRPr>
          </a:p>
          <a:p>
            <a:r>
              <a:rPr lang="en-GB" dirty="0">
                <a:solidFill>
                  <a:schemeClr val="bg1"/>
                </a:solidFill>
              </a:rPr>
              <a:t>Explore partnerships or promotions to boost traffic at underperforming stations.</a:t>
            </a:r>
            <a:endParaRPr lang="en-US"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77240" y="740569"/>
            <a:ext cx="13075920" cy="230981"/>
          </a:xfrm>
          <a:prstGeom prst="rect">
            <a:avLst/>
          </a:prstGeom>
          <a:noFill/>
          <a:ln/>
        </p:spPr>
        <p:txBody>
          <a:bodyPr wrap="none" lIns="0" tIns="0" rIns="0" bIns="0" rtlCol="0" anchor="t"/>
          <a:lstStyle/>
          <a:p>
            <a:pPr marL="0" indent="0" algn="l">
              <a:lnSpc>
                <a:spcPts val="1800"/>
              </a:lnSpc>
              <a:buNone/>
            </a:pPr>
            <a:endParaRPr lang="en-US" sz="1100" dirty="0"/>
          </a:p>
        </p:txBody>
      </p:sp>
      <p:sp>
        <p:nvSpPr>
          <p:cNvPr id="3" name="Text 1"/>
          <p:cNvSpPr/>
          <p:nvPr/>
        </p:nvSpPr>
        <p:spPr>
          <a:xfrm>
            <a:off x="777240" y="1115854"/>
            <a:ext cx="4790003" cy="451009"/>
          </a:xfrm>
          <a:prstGeom prst="rect">
            <a:avLst/>
          </a:prstGeom>
          <a:noFill/>
          <a:ln/>
        </p:spPr>
        <p:txBody>
          <a:bodyPr wrap="none" lIns="0" tIns="0" rIns="0" bIns="0" rtlCol="0" anchor="t"/>
          <a:lstStyle/>
          <a:p>
            <a:pPr marL="0" indent="0" algn="l">
              <a:lnSpc>
                <a:spcPts val="3550"/>
              </a:lnSpc>
              <a:buNone/>
            </a:pPr>
            <a:r>
              <a:rPr lang="en-US" sz="2800" dirty="0">
                <a:solidFill>
                  <a:srgbClr val="FEFEFE"/>
                </a:solidFill>
                <a:latin typeface="Instrument Sans Medium" pitchFamily="34" charset="0"/>
                <a:ea typeface="Instrument Sans Medium" pitchFamily="34" charset="-122"/>
                <a:cs typeface="Instrument Sans Medium" pitchFamily="34" charset="-120"/>
              </a:rPr>
              <a:t>payment methods and types</a:t>
            </a:r>
            <a:endParaRPr lang="en-US" sz="2800" dirty="0"/>
          </a:p>
        </p:txBody>
      </p:sp>
      <p:pic>
        <p:nvPicPr>
          <p:cNvPr id="4" name="Image 0" descr="preencoded.png"/>
          <p:cNvPicPr>
            <a:picLocks noChangeAspect="1"/>
          </p:cNvPicPr>
          <p:nvPr/>
        </p:nvPicPr>
        <p:blipFill>
          <a:blip r:embed="rId3"/>
          <a:stretch>
            <a:fillRect/>
          </a:stretch>
        </p:blipFill>
        <p:spPr>
          <a:xfrm>
            <a:off x="777240" y="1945719"/>
            <a:ext cx="6898957" cy="5644515"/>
          </a:xfrm>
          <a:prstGeom prst="rect">
            <a:avLst/>
          </a:prstGeom>
        </p:spPr>
      </p:pic>
      <p:pic>
        <p:nvPicPr>
          <p:cNvPr id="5" name="Image 1" descr="preencoded.png"/>
          <p:cNvPicPr>
            <a:picLocks noChangeAspect="1"/>
          </p:cNvPicPr>
          <p:nvPr/>
        </p:nvPicPr>
        <p:blipFill>
          <a:blip r:embed="rId4"/>
          <a:stretch>
            <a:fillRect/>
          </a:stretch>
        </p:blipFill>
        <p:spPr>
          <a:xfrm>
            <a:off x="7949682" y="1945719"/>
            <a:ext cx="6166301" cy="5481448"/>
          </a:xfrm>
          <a:prstGeom prst="rect">
            <a:avLst/>
          </a:prstGeom>
        </p:spPr>
      </p:pic>
      <p:sp>
        <p:nvSpPr>
          <p:cNvPr id="6" name="Text 2"/>
          <p:cNvSpPr/>
          <p:nvPr/>
        </p:nvSpPr>
        <p:spPr>
          <a:xfrm>
            <a:off x="8036004" y="5446514"/>
            <a:ext cx="5824657" cy="230981"/>
          </a:xfrm>
          <a:prstGeom prst="rect">
            <a:avLst/>
          </a:prstGeom>
          <a:noFill/>
          <a:ln/>
        </p:spPr>
        <p:txBody>
          <a:bodyPr wrap="none" lIns="0" tIns="0" rIns="0" bIns="0" rtlCol="0" anchor="t"/>
          <a:lstStyle/>
          <a:p>
            <a:pPr marL="0" indent="0" algn="l">
              <a:lnSpc>
                <a:spcPts val="1800"/>
              </a:lnSpc>
              <a:buNone/>
            </a:pP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05207" y="554117"/>
            <a:ext cx="11587282" cy="6517838"/>
          </a:xfrm>
          <a:prstGeom prst="rect">
            <a:avLst/>
          </a:prstGeom>
        </p:spPr>
      </p:pic>
      <p:sp>
        <p:nvSpPr>
          <p:cNvPr id="3" name="Text 0"/>
          <p:cNvSpPr/>
          <p:nvPr/>
        </p:nvSpPr>
        <p:spPr>
          <a:xfrm>
            <a:off x="705207" y="7268408"/>
            <a:ext cx="3274576" cy="409218"/>
          </a:xfrm>
          <a:prstGeom prst="rect">
            <a:avLst/>
          </a:prstGeom>
          <a:noFill/>
          <a:ln/>
        </p:spPr>
        <p:txBody>
          <a:bodyPr wrap="none" lIns="0" tIns="0" rIns="0" bIns="0" rtlCol="0" anchor="t"/>
          <a:lstStyle/>
          <a:p>
            <a:pPr marL="0" indent="0" algn="l">
              <a:lnSpc>
                <a:spcPts val="3200"/>
              </a:lnSpc>
              <a:buNone/>
            </a:pPr>
            <a:endParaRPr lang="en-US" sz="25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68548"/>
            <a:ext cx="3969425" cy="496133"/>
          </a:xfrm>
          <a:prstGeom prst="rect">
            <a:avLst/>
          </a:prstGeom>
          <a:noFill/>
          <a:ln/>
        </p:spPr>
        <p:txBody>
          <a:bodyPr wrap="none" lIns="0" tIns="0" rIns="0" bIns="0" rtlCol="0" anchor="t"/>
          <a:lstStyle/>
          <a:p>
            <a:pPr marL="0" indent="0" algn="l">
              <a:lnSpc>
                <a:spcPts val="3900"/>
              </a:lnSpc>
              <a:buNone/>
            </a:pPr>
            <a:r>
              <a:rPr lang="en-US" sz="3100" b="1" i="1" u="sng" dirty="0">
                <a:solidFill>
                  <a:srgbClr val="FEFEFE"/>
                </a:solidFill>
                <a:latin typeface="Instrument Sans Medium" pitchFamily="34" charset="0"/>
                <a:ea typeface="Instrument Sans Medium" pitchFamily="34" charset="-122"/>
                <a:cs typeface="Instrument Sans Medium" pitchFamily="34" charset="-120"/>
              </a:rPr>
              <a:t>Columns:</a:t>
            </a:r>
            <a:endParaRPr lang="en-US" sz="3100" dirty="0"/>
          </a:p>
        </p:txBody>
      </p:sp>
      <p:sp>
        <p:nvSpPr>
          <p:cNvPr id="3" name="Text 1"/>
          <p:cNvSpPr/>
          <p:nvPr/>
        </p:nvSpPr>
        <p:spPr>
          <a:xfrm>
            <a:off x="793790" y="1582222"/>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1-transaction id: </a:t>
            </a:r>
            <a:r>
              <a:rPr lang="en-US" sz="1250" dirty="0">
                <a:solidFill>
                  <a:srgbClr val="BFBFBF"/>
                </a:solidFill>
                <a:latin typeface="Open Sans" pitchFamily="34" charset="0"/>
                <a:ea typeface="Open Sans" pitchFamily="34" charset="-122"/>
                <a:cs typeface="Open Sans" pitchFamily="34" charset="-120"/>
              </a:rPr>
              <a:t>identify the id of each person who bought a train ticket.</a:t>
            </a:r>
            <a:endParaRPr lang="en-US" sz="1250" dirty="0"/>
          </a:p>
        </p:txBody>
      </p:sp>
      <p:sp>
        <p:nvSpPr>
          <p:cNvPr id="4" name="Text 2"/>
          <p:cNvSpPr/>
          <p:nvPr/>
        </p:nvSpPr>
        <p:spPr>
          <a:xfrm>
            <a:off x="793790" y="2014895"/>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2- date of purchase:</a:t>
            </a:r>
            <a:r>
              <a:rPr lang="en-US" sz="1250" dirty="0">
                <a:solidFill>
                  <a:srgbClr val="BFBFBF"/>
                </a:solidFill>
                <a:latin typeface="Open Sans" pitchFamily="34" charset="0"/>
                <a:ea typeface="Open Sans" pitchFamily="34" charset="-122"/>
                <a:cs typeface="Open Sans" pitchFamily="34" charset="-120"/>
              </a:rPr>
              <a:t> the time that the purchase transaction occurs</a:t>
            </a:r>
            <a:endParaRPr lang="en-US" sz="1250" dirty="0"/>
          </a:p>
        </p:txBody>
      </p:sp>
      <p:sp>
        <p:nvSpPr>
          <p:cNvPr id="5" name="Text 3"/>
          <p:cNvSpPr/>
          <p:nvPr/>
        </p:nvSpPr>
        <p:spPr>
          <a:xfrm>
            <a:off x="793790" y="2447568"/>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3-purchase type: </a:t>
            </a:r>
            <a:r>
              <a:rPr lang="en-US" sz="1250" dirty="0">
                <a:solidFill>
                  <a:srgbClr val="BFBFBF"/>
                </a:solidFill>
                <a:latin typeface="Open Sans" pitchFamily="34" charset="0"/>
                <a:ea typeface="Open Sans" pitchFamily="34" charset="-122"/>
                <a:cs typeface="Open Sans" pitchFamily="34" charset="-120"/>
              </a:rPr>
              <a:t>is it online or from the train station.</a:t>
            </a:r>
            <a:endParaRPr lang="en-US" sz="1250" dirty="0"/>
          </a:p>
        </p:txBody>
      </p:sp>
      <p:sp>
        <p:nvSpPr>
          <p:cNvPr id="6" name="Text 4"/>
          <p:cNvSpPr/>
          <p:nvPr/>
        </p:nvSpPr>
        <p:spPr>
          <a:xfrm>
            <a:off x="793790" y="2880241"/>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4-payment method: </a:t>
            </a:r>
            <a:r>
              <a:rPr lang="en-US" sz="1250" dirty="0">
                <a:solidFill>
                  <a:srgbClr val="BFBFBF"/>
                </a:solidFill>
                <a:latin typeface="Open Sans" pitchFamily="34" charset="0"/>
                <a:ea typeface="Open Sans" pitchFamily="34" charset="-122"/>
                <a:cs typeface="Open Sans" pitchFamily="34" charset="-120"/>
              </a:rPr>
              <a:t>credit, debit, contactless or cash.</a:t>
            </a:r>
            <a:endParaRPr lang="en-US" sz="1250" dirty="0"/>
          </a:p>
        </p:txBody>
      </p:sp>
      <p:sp>
        <p:nvSpPr>
          <p:cNvPr id="7" name="Text 5"/>
          <p:cNvSpPr/>
          <p:nvPr/>
        </p:nvSpPr>
        <p:spPr>
          <a:xfrm>
            <a:off x="793790" y="3312914"/>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5-railcard: </a:t>
            </a:r>
            <a:r>
              <a:rPr lang="en-US" sz="1250" dirty="0">
                <a:solidFill>
                  <a:srgbClr val="BFBFBF"/>
                </a:solidFill>
                <a:latin typeface="Open Sans" pitchFamily="34" charset="0"/>
                <a:ea typeface="Open Sans" pitchFamily="34" charset="-122"/>
                <a:cs typeface="Open Sans" pitchFamily="34" charset="-120"/>
              </a:rPr>
              <a:t>available for (adults, seniors, disabled) it gives them 1/3 discount. And none for those who don’t have a card</a:t>
            </a:r>
            <a:endParaRPr lang="en-US" sz="1250" dirty="0"/>
          </a:p>
        </p:txBody>
      </p:sp>
      <p:sp>
        <p:nvSpPr>
          <p:cNvPr id="8" name="Text 6"/>
          <p:cNvSpPr/>
          <p:nvPr/>
        </p:nvSpPr>
        <p:spPr>
          <a:xfrm>
            <a:off x="793790" y="3745587"/>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6-ticket class: </a:t>
            </a:r>
            <a:r>
              <a:rPr lang="en-US" sz="1250" dirty="0">
                <a:solidFill>
                  <a:srgbClr val="BFBFBF"/>
                </a:solidFill>
                <a:latin typeface="Open Sans" pitchFamily="34" charset="0"/>
                <a:ea typeface="Open Sans" pitchFamily="34" charset="-122"/>
                <a:cs typeface="Open Sans" pitchFamily="34" charset="-120"/>
              </a:rPr>
              <a:t>where should the passenger sit in (standards or first class)?</a:t>
            </a:r>
            <a:endParaRPr lang="en-US" sz="1250" dirty="0"/>
          </a:p>
        </p:txBody>
      </p:sp>
      <p:sp>
        <p:nvSpPr>
          <p:cNvPr id="9" name="Text 7"/>
          <p:cNvSpPr/>
          <p:nvPr/>
        </p:nvSpPr>
        <p:spPr>
          <a:xfrm>
            <a:off x="793790" y="4178260"/>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7-ticket type: </a:t>
            </a:r>
            <a:r>
              <a:rPr lang="en-US" sz="1250" dirty="0">
                <a:solidFill>
                  <a:srgbClr val="BFBFBF"/>
                </a:solidFill>
                <a:latin typeface="Open Sans" pitchFamily="34" charset="0"/>
                <a:ea typeface="Open Sans" pitchFamily="34" charset="-122"/>
                <a:cs typeface="Open Sans" pitchFamily="34" charset="-120"/>
              </a:rPr>
              <a:t>the type of the ticket</a:t>
            </a:r>
            <a:endParaRPr lang="en-US" sz="1250" dirty="0"/>
          </a:p>
        </p:txBody>
      </p:sp>
      <p:sp>
        <p:nvSpPr>
          <p:cNvPr id="10" name="Text 8"/>
          <p:cNvSpPr/>
          <p:nvPr/>
        </p:nvSpPr>
        <p:spPr>
          <a:xfrm>
            <a:off x="793790" y="4610933"/>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·Advance: give 50% off but should buy it one day before the trip.ive 50% off but should buy it one day before the trip</a:t>
            </a:r>
            <a:endParaRPr lang="en-US" sz="1250" dirty="0"/>
          </a:p>
        </p:txBody>
      </p:sp>
      <p:sp>
        <p:nvSpPr>
          <p:cNvPr id="11" name="Text 9"/>
          <p:cNvSpPr/>
          <p:nvPr/>
        </p:nvSpPr>
        <p:spPr>
          <a:xfrm>
            <a:off x="793790" y="5043607"/>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·Anytime: without offer and at any time of the day</a:t>
            </a:r>
            <a:endParaRPr lang="en-US" sz="1250" dirty="0"/>
          </a:p>
        </p:txBody>
      </p:sp>
      <p:sp>
        <p:nvSpPr>
          <p:cNvPr id="12" name="Text 10"/>
          <p:cNvSpPr/>
          <p:nvPr/>
        </p:nvSpPr>
        <p:spPr>
          <a:xfrm>
            <a:off x="793790" y="5476280"/>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·Off-peak: it has 25% off, but it must be used away from peak times(6:8am) (4:6pm)</a:t>
            </a:r>
            <a:endParaRPr lang="en-US" sz="1250" dirty="0"/>
          </a:p>
        </p:txBody>
      </p:sp>
      <p:sp>
        <p:nvSpPr>
          <p:cNvPr id="13" name="Text 11"/>
          <p:cNvSpPr/>
          <p:nvPr/>
        </p:nvSpPr>
        <p:spPr>
          <a:xfrm>
            <a:off x="793790" y="5908953"/>
            <a:ext cx="13042821" cy="254079"/>
          </a:xfrm>
          <a:prstGeom prst="rect">
            <a:avLst/>
          </a:prstGeom>
          <a:noFill/>
          <a:ln/>
        </p:spPr>
        <p:txBody>
          <a:bodyPr wrap="none" lIns="0" tIns="0" rIns="0" bIns="0" rtlCol="0" anchor="t"/>
          <a:lstStyle/>
          <a:p>
            <a:pPr marL="0" indent="0" algn="l">
              <a:lnSpc>
                <a:spcPts val="2000"/>
              </a:lnSpc>
              <a:buNone/>
            </a:pPr>
            <a:r>
              <a:rPr lang="en-US" sz="1250" b="1" dirty="0">
                <a:solidFill>
                  <a:srgbClr val="BFBFBF"/>
                </a:solidFill>
                <a:latin typeface="Open Sans" pitchFamily="34" charset="0"/>
                <a:ea typeface="Open Sans" pitchFamily="34" charset="-122"/>
                <a:cs typeface="Open Sans" pitchFamily="34" charset="-120"/>
              </a:rPr>
              <a:t>8-price:</a:t>
            </a:r>
            <a:r>
              <a:rPr lang="en-US" sz="1250" dirty="0">
                <a:solidFill>
                  <a:srgbClr val="BFBFBF"/>
                </a:solidFill>
                <a:latin typeface="Open Sans" pitchFamily="34" charset="0"/>
                <a:ea typeface="Open Sans" pitchFamily="34" charset="-122"/>
                <a:cs typeface="Open Sans" pitchFamily="34" charset="-120"/>
              </a:rPr>
              <a:t> we add a condition column (price range)</a:t>
            </a:r>
            <a:endParaRPr lang="en-US" sz="1250" dirty="0"/>
          </a:p>
        </p:txBody>
      </p:sp>
      <p:sp>
        <p:nvSpPr>
          <p:cNvPr id="14" name="Text 12"/>
          <p:cNvSpPr/>
          <p:nvPr/>
        </p:nvSpPr>
        <p:spPr>
          <a:xfrm>
            <a:off x="793790" y="6341626"/>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If it &lt;50=low</a:t>
            </a:r>
            <a:endParaRPr lang="en-US" sz="1250" dirty="0"/>
          </a:p>
        </p:txBody>
      </p:sp>
      <p:sp>
        <p:nvSpPr>
          <p:cNvPr id="15" name="Text 13"/>
          <p:cNvSpPr/>
          <p:nvPr/>
        </p:nvSpPr>
        <p:spPr>
          <a:xfrm>
            <a:off x="793790" y="6774299"/>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If it&lt;=150=medium</a:t>
            </a:r>
            <a:endParaRPr lang="en-US" sz="1250" dirty="0"/>
          </a:p>
        </p:txBody>
      </p:sp>
      <p:sp>
        <p:nvSpPr>
          <p:cNvPr id="16" name="Text 14"/>
          <p:cNvSpPr/>
          <p:nvPr/>
        </p:nvSpPr>
        <p:spPr>
          <a:xfrm>
            <a:off x="793790" y="7206972"/>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Else=high</a:t>
            </a:r>
            <a:endParaRPr lang="en-US" sz="12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7962"/>
            <a:ext cx="13042821"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3" name="Text 1"/>
          <p:cNvSpPr/>
          <p:nvPr/>
        </p:nvSpPr>
        <p:spPr>
          <a:xfrm>
            <a:off x="793790" y="1332309"/>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9-routes: </a:t>
            </a:r>
            <a:r>
              <a:rPr lang="en-US" sz="1400" dirty="0">
                <a:solidFill>
                  <a:srgbClr val="BFBFBF"/>
                </a:solidFill>
                <a:latin typeface="Open Sans" pitchFamily="34" charset="0"/>
                <a:ea typeface="Open Sans" pitchFamily="34" charset="-122"/>
                <a:cs typeface="Open Sans" pitchFamily="34" charset="-120"/>
              </a:rPr>
              <a:t>it represents the trips from which station to which station?</a:t>
            </a:r>
            <a:endParaRPr lang="en-US" sz="1400" dirty="0"/>
          </a:p>
        </p:txBody>
      </p:sp>
      <p:sp>
        <p:nvSpPr>
          <p:cNvPr id="4" name="Text 2"/>
          <p:cNvSpPr/>
          <p:nvPr/>
        </p:nvSpPr>
        <p:spPr>
          <a:xfrm>
            <a:off x="793790" y="1826657"/>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10-departure station: </a:t>
            </a:r>
            <a:r>
              <a:rPr lang="en-US" sz="1400" dirty="0">
                <a:solidFill>
                  <a:srgbClr val="BFBFBF"/>
                </a:solidFill>
                <a:latin typeface="Open Sans" pitchFamily="34" charset="0"/>
                <a:ea typeface="Open Sans" pitchFamily="34" charset="-122"/>
                <a:cs typeface="Open Sans" pitchFamily="34" charset="-120"/>
              </a:rPr>
              <a:t>the station from which the train departed.</a:t>
            </a:r>
            <a:endParaRPr lang="en-US" sz="1400" dirty="0"/>
          </a:p>
        </p:txBody>
      </p:sp>
      <p:sp>
        <p:nvSpPr>
          <p:cNvPr id="5" name="Text 3"/>
          <p:cNvSpPr/>
          <p:nvPr/>
        </p:nvSpPr>
        <p:spPr>
          <a:xfrm>
            <a:off x="793790" y="2321004"/>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11-date of journey: </a:t>
            </a:r>
            <a:r>
              <a:rPr lang="en-US" sz="1400" dirty="0">
                <a:solidFill>
                  <a:srgbClr val="BFBFBF"/>
                </a:solidFill>
                <a:latin typeface="Open Sans" pitchFamily="34" charset="0"/>
                <a:ea typeface="Open Sans" pitchFamily="34" charset="-122"/>
                <a:cs typeface="Open Sans" pitchFamily="34" charset="-120"/>
              </a:rPr>
              <a:t>the day of the trip</a:t>
            </a:r>
            <a:endParaRPr lang="en-US" sz="1400" dirty="0"/>
          </a:p>
        </p:txBody>
      </p:sp>
      <p:sp>
        <p:nvSpPr>
          <p:cNvPr id="6" name="Text 4"/>
          <p:cNvSpPr/>
          <p:nvPr/>
        </p:nvSpPr>
        <p:spPr>
          <a:xfrm>
            <a:off x="793790" y="2815352"/>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12-departure &amp; arrival time: </a:t>
            </a:r>
            <a:r>
              <a:rPr lang="en-US" sz="1400" dirty="0">
                <a:solidFill>
                  <a:srgbClr val="BFBFBF"/>
                </a:solidFill>
                <a:latin typeface="Open Sans" pitchFamily="34" charset="0"/>
                <a:ea typeface="Open Sans" pitchFamily="34" charset="-122"/>
                <a:cs typeface="Open Sans" pitchFamily="34" charset="-120"/>
              </a:rPr>
              <a:t>train departure and arrival time.</a:t>
            </a:r>
            <a:endParaRPr lang="en-US" sz="1400" dirty="0"/>
          </a:p>
        </p:txBody>
      </p:sp>
      <p:sp>
        <p:nvSpPr>
          <p:cNvPr id="7" name="Text 5"/>
          <p:cNvSpPr/>
          <p:nvPr/>
        </p:nvSpPr>
        <p:spPr>
          <a:xfrm>
            <a:off x="793790" y="3309699"/>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13-actual arrival time: </a:t>
            </a:r>
            <a:r>
              <a:rPr lang="en-US" sz="1400" dirty="0">
                <a:solidFill>
                  <a:srgbClr val="BFBFBF"/>
                </a:solidFill>
                <a:latin typeface="Open Sans" pitchFamily="34" charset="0"/>
                <a:ea typeface="Open Sans" pitchFamily="34" charset="-122"/>
                <a:cs typeface="Open Sans" pitchFamily="34" charset="-120"/>
              </a:rPr>
              <a:t>custom column (duration total hours) is the actual time the train arrived, add custom: (departure time)</a:t>
            </a:r>
            <a:endParaRPr lang="en-US" sz="1400" dirty="0"/>
          </a:p>
        </p:txBody>
      </p:sp>
      <p:sp>
        <p:nvSpPr>
          <p:cNvPr id="8" name="Text 6"/>
          <p:cNvSpPr/>
          <p:nvPr/>
        </p:nvSpPr>
        <p:spPr>
          <a:xfrm>
            <a:off x="793790" y="3804047"/>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Custom column (duration total minute): represent the train delay time, add custom: expected arrival time.</a:t>
            </a:r>
            <a:endParaRPr lang="en-US" sz="1400" dirty="0"/>
          </a:p>
        </p:txBody>
      </p:sp>
      <p:sp>
        <p:nvSpPr>
          <p:cNvPr id="9" name="Text 7"/>
          <p:cNvSpPr/>
          <p:nvPr/>
        </p:nvSpPr>
        <p:spPr>
          <a:xfrm>
            <a:off x="793790" y="4298394"/>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14-category of journey: </a:t>
            </a:r>
            <a:r>
              <a:rPr lang="en-US" sz="1400" dirty="0">
                <a:solidFill>
                  <a:srgbClr val="BFBFBF"/>
                </a:solidFill>
                <a:latin typeface="Open Sans" pitchFamily="34" charset="0"/>
                <a:ea typeface="Open Sans" pitchFamily="34" charset="-122"/>
                <a:cs typeface="Open Sans" pitchFamily="34" charset="-120"/>
              </a:rPr>
              <a:t>conditional column</a:t>
            </a:r>
            <a:endParaRPr lang="en-US" sz="1400" dirty="0"/>
          </a:p>
        </p:txBody>
      </p:sp>
      <p:sp>
        <p:nvSpPr>
          <p:cNvPr id="10" name="Text 8"/>
          <p:cNvSpPr/>
          <p:nvPr/>
        </p:nvSpPr>
        <p:spPr>
          <a:xfrm>
            <a:off x="793790" y="4792742"/>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if the trip duration &lt;30minutes=short trip</a:t>
            </a:r>
            <a:endParaRPr lang="en-US" sz="1400" dirty="0"/>
          </a:p>
        </p:txBody>
      </p:sp>
      <p:sp>
        <p:nvSpPr>
          <p:cNvPr id="11" name="Text 9"/>
          <p:cNvSpPr/>
          <p:nvPr/>
        </p:nvSpPr>
        <p:spPr>
          <a:xfrm>
            <a:off x="793790" y="5287089"/>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if the trip&lt;=30minutes= medium</a:t>
            </a:r>
            <a:endParaRPr lang="en-US" sz="1400" dirty="0"/>
          </a:p>
        </p:txBody>
      </p:sp>
      <p:sp>
        <p:nvSpPr>
          <p:cNvPr id="12" name="Text 10"/>
          <p:cNvSpPr/>
          <p:nvPr/>
        </p:nvSpPr>
        <p:spPr>
          <a:xfrm>
            <a:off x="793790" y="5781437"/>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Open Sans" pitchFamily="34" charset="0"/>
                <a:ea typeface="Open Sans" pitchFamily="34" charset="-122"/>
                <a:cs typeface="Open Sans" pitchFamily="34" charset="-120"/>
              </a:rPr>
              <a:t>if else=long journey</a:t>
            </a:r>
            <a:endParaRPr lang="en-US" sz="1400" dirty="0"/>
          </a:p>
        </p:txBody>
      </p:sp>
      <p:sp>
        <p:nvSpPr>
          <p:cNvPr id="13" name="Text 11"/>
          <p:cNvSpPr/>
          <p:nvPr/>
        </p:nvSpPr>
        <p:spPr>
          <a:xfrm>
            <a:off x="793790" y="6275784"/>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15-journey status: </a:t>
            </a:r>
            <a:r>
              <a:rPr lang="en-US" sz="1400" dirty="0">
                <a:solidFill>
                  <a:srgbClr val="BFBFBF"/>
                </a:solidFill>
                <a:latin typeface="Open Sans" pitchFamily="34" charset="0"/>
                <a:ea typeface="Open Sans" pitchFamily="34" charset="-122"/>
                <a:cs typeface="Open Sans" pitchFamily="34" charset="-120"/>
              </a:rPr>
              <a:t>represent the status of the trips if they arrive on time, are delayed or cancelled.</a:t>
            </a:r>
            <a:endParaRPr lang="en-US" sz="1400" dirty="0"/>
          </a:p>
        </p:txBody>
      </p:sp>
      <p:sp>
        <p:nvSpPr>
          <p:cNvPr id="14" name="Text 12"/>
          <p:cNvSpPr/>
          <p:nvPr/>
        </p:nvSpPr>
        <p:spPr>
          <a:xfrm>
            <a:off x="793790" y="6770132"/>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16-reason for delay: </a:t>
            </a:r>
            <a:r>
              <a:rPr lang="en-US" sz="1400" dirty="0">
                <a:solidFill>
                  <a:srgbClr val="BFBFBF"/>
                </a:solidFill>
                <a:latin typeface="Open Sans" pitchFamily="34" charset="0"/>
                <a:ea typeface="Open Sans" pitchFamily="34" charset="-122"/>
                <a:cs typeface="Open Sans" pitchFamily="34" charset="-120"/>
              </a:rPr>
              <a:t>the nulls represent the trips that arrived on time, so we replace the nulls with no delay.</a:t>
            </a:r>
            <a:endParaRPr lang="en-US" sz="1400" dirty="0"/>
          </a:p>
        </p:txBody>
      </p:sp>
      <p:sp>
        <p:nvSpPr>
          <p:cNvPr id="15" name="Text 13"/>
          <p:cNvSpPr/>
          <p:nvPr/>
        </p:nvSpPr>
        <p:spPr>
          <a:xfrm>
            <a:off x="793790" y="7264479"/>
            <a:ext cx="13042821" cy="290274"/>
          </a:xfrm>
          <a:prstGeom prst="rect">
            <a:avLst/>
          </a:prstGeom>
          <a:noFill/>
          <a:ln/>
        </p:spPr>
        <p:txBody>
          <a:bodyPr wrap="none" lIns="0" tIns="0" rIns="0" bIns="0" rtlCol="0" anchor="t"/>
          <a:lstStyle/>
          <a:p>
            <a:pPr marL="0" indent="0" algn="l">
              <a:lnSpc>
                <a:spcPts val="2250"/>
              </a:lnSpc>
              <a:buNone/>
            </a:pPr>
            <a:r>
              <a:rPr lang="en-US" sz="1400" b="1" dirty="0">
                <a:solidFill>
                  <a:srgbClr val="BFBFBF"/>
                </a:solidFill>
                <a:latin typeface="Open Sans" pitchFamily="34" charset="0"/>
                <a:ea typeface="Open Sans" pitchFamily="34" charset="-122"/>
                <a:cs typeface="Open Sans" pitchFamily="34" charset="-120"/>
              </a:rPr>
              <a:t>17-refund request: </a:t>
            </a:r>
            <a:r>
              <a:rPr lang="en-US" sz="1400" dirty="0">
                <a:solidFill>
                  <a:srgbClr val="BFBFBF"/>
                </a:solidFill>
                <a:latin typeface="Open Sans" pitchFamily="34" charset="0"/>
                <a:ea typeface="Open Sans" pitchFamily="34" charset="-122"/>
                <a:cs typeface="Open Sans" pitchFamily="34" charset="-120"/>
              </a:rPr>
              <a:t>represent if the passenger requests a refund due to a train delay.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5866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3" name="Image 0" descr="preencoded.png"/>
          <p:cNvPicPr>
            <a:picLocks noChangeAspect="1"/>
          </p:cNvPicPr>
          <p:nvPr/>
        </p:nvPicPr>
        <p:blipFill>
          <a:blip r:embed="rId3"/>
          <a:stretch>
            <a:fillRect/>
          </a:stretch>
        </p:blipFill>
        <p:spPr>
          <a:xfrm>
            <a:off x="793790" y="373224"/>
            <a:ext cx="8430339" cy="73245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96516"/>
            <a:ext cx="9287470" cy="531614"/>
          </a:xfrm>
          <a:prstGeom prst="rect">
            <a:avLst/>
          </a:prstGeom>
          <a:noFill/>
          <a:ln/>
        </p:spPr>
        <p:txBody>
          <a:bodyPr wrap="none" lIns="0" tIns="0" rIns="0" bIns="0" rtlCol="0" anchor="t"/>
          <a:lstStyle/>
          <a:p>
            <a:pPr marL="0" indent="0" algn="l">
              <a:lnSpc>
                <a:spcPts val="4150"/>
              </a:lnSpc>
              <a:buNone/>
            </a:pPr>
            <a:r>
              <a:rPr lang="en-US" sz="3300" dirty="0">
                <a:solidFill>
                  <a:srgbClr val="FEFEFE"/>
                </a:solidFill>
                <a:latin typeface="Instrument Sans Medium" pitchFamily="34" charset="0"/>
                <a:ea typeface="Instrument Sans Medium" pitchFamily="34" charset="-122"/>
                <a:cs typeface="Instrument Sans Medium" pitchFamily="34" charset="-120"/>
              </a:rPr>
              <a:t>Journey Status: On Time, Delayed, or Cancelled</a:t>
            </a:r>
            <a:endParaRPr lang="en-US" sz="3300" dirty="0"/>
          </a:p>
        </p:txBody>
      </p:sp>
      <p:sp>
        <p:nvSpPr>
          <p:cNvPr id="3" name="Text 1"/>
          <p:cNvSpPr/>
          <p:nvPr/>
        </p:nvSpPr>
        <p:spPr>
          <a:xfrm>
            <a:off x="793790" y="1483281"/>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BFBFBF"/>
                </a:solidFill>
                <a:latin typeface="Open Sans" pitchFamily="34" charset="0"/>
                <a:ea typeface="Open Sans" pitchFamily="34" charset="-122"/>
                <a:cs typeface="Open Sans" pitchFamily="34" charset="-120"/>
              </a:rPr>
              <a:t>The journey status data breakdown highlights the proportion of train rides that were cancelled, arrived on time, or experienced delays. This data is essential for performance audits and identifying punctuality challenges within the rail network.</a:t>
            </a:r>
            <a:endParaRPr lang="en-US" sz="1300" dirty="0"/>
          </a:p>
        </p:txBody>
      </p:sp>
      <p:pic>
        <p:nvPicPr>
          <p:cNvPr id="4" name="Image 0" descr="preencoded.png"/>
          <p:cNvPicPr>
            <a:picLocks noChangeAspect="1"/>
          </p:cNvPicPr>
          <p:nvPr/>
        </p:nvPicPr>
        <p:blipFill>
          <a:blip r:embed="rId3"/>
          <a:stretch>
            <a:fillRect/>
          </a:stretch>
        </p:blipFill>
        <p:spPr>
          <a:xfrm>
            <a:off x="793790" y="2410301"/>
            <a:ext cx="4564261" cy="1873568"/>
          </a:xfrm>
          <a:prstGeom prst="rect">
            <a:avLst/>
          </a:prstGeom>
        </p:spPr>
      </p:pic>
      <p:pic>
        <p:nvPicPr>
          <p:cNvPr id="5" name="Image 1" descr="preencoded.png"/>
          <p:cNvPicPr>
            <a:picLocks noChangeAspect="1"/>
          </p:cNvPicPr>
          <p:nvPr/>
        </p:nvPicPr>
        <p:blipFill>
          <a:blip r:embed="rId4"/>
          <a:stretch>
            <a:fillRect/>
          </a:stretch>
        </p:blipFill>
        <p:spPr>
          <a:xfrm>
            <a:off x="793790" y="4475202"/>
            <a:ext cx="4561761" cy="2033468"/>
          </a:xfrm>
          <a:prstGeom prst="rect">
            <a:avLst/>
          </a:prstGeom>
        </p:spPr>
      </p:pic>
      <p:pic>
        <p:nvPicPr>
          <p:cNvPr id="6" name="Image 2" descr="preencoded.png"/>
          <p:cNvPicPr>
            <a:picLocks noChangeAspect="1"/>
          </p:cNvPicPr>
          <p:nvPr/>
        </p:nvPicPr>
        <p:blipFill>
          <a:blip r:embed="rId5"/>
          <a:stretch>
            <a:fillRect/>
          </a:stretch>
        </p:blipFill>
        <p:spPr>
          <a:xfrm>
            <a:off x="7599045" y="2382203"/>
            <a:ext cx="4426744" cy="2041446"/>
          </a:xfrm>
          <a:prstGeom prst="rect">
            <a:avLst/>
          </a:prstGeom>
        </p:spPr>
      </p:pic>
      <p:sp>
        <p:nvSpPr>
          <p:cNvPr id="7" name="Text 2"/>
          <p:cNvSpPr/>
          <p:nvPr/>
        </p:nvSpPr>
        <p:spPr>
          <a:xfrm>
            <a:off x="5780723" y="4739878"/>
            <a:ext cx="8063389" cy="272177"/>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8" name="Image 3" descr="preencoded.png"/>
          <p:cNvPicPr>
            <a:picLocks noChangeAspect="1"/>
          </p:cNvPicPr>
          <p:nvPr/>
        </p:nvPicPr>
        <p:blipFill>
          <a:blip r:embed="rId6"/>
          <a:stretch>
            <a:fillRect/>
          </a:stretch>
        </p:blipFill>
        <p:spPr>
          <a:xfrm>
            <a:off x="7894915" y="5328285"/>
            <a:ext cx="3835003" cy="20414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6286"/>
            <a:ext cx="6348174" cy="460772"/>
          </a:xfrm>
          <a:prstGeom prst="rect">
            <a:avLst/>
          </a:prstGeom>
          <a:noFill/>
          <a:ln/>
        </p:spPr>
        <p:txBody>
          <a:bodyPr wrap="none" lIns="0" tIns="0" rIns="0" bIns="0" rtlCol="0" anchor="t"/>
          <a:lstStyle/>
          <a:p>
            <a:pPr marL="0" indent="0" algn="l">
              <a:lnSpc>
                <a:spcPts val="3600"/>
              </a:lnSpc>
              <a:buNone/>
            </a:pPr>
            <a:r>
              <a:rPr lang="en-US" sz="2900" dirty="0">
                <a:solidFill>
                  <a:srgbClr val="FEFEFE"/>
                </a:solidFill>
                <a:latin typeface="Instrument Sans Medium" pitchFamily="34" charset="0"/>
                <a:ea typeface="Instrument Sans Medium" pitchFamily="34" charset="-122"/>
                <a:cs typeface="Instrument Sans Medium" pitchFamily="34" charset="-120"/>
              </a:rPr>
              <a:t>Train Journey Performance Summary</a:t>
            </a:r>
            <a:endParaRPr lang="en-US" sz="2900" dirty="0"/>
          </a:p>
        </p:txBody>
      </p:sp>
      <p:pic>
        <p:nvPicPr>
          <p:cNvPr id="3" name="Image 0" descr="preencoded.png"/>
          <p:cNvPicPr>
            <a:picLocks noChangeAspect="1"/>
          </p:cNvPicPr>
          <p:nvPr/>
        </p:nvPicPr>
        <p:blipFill>
          <a:blip r:embed="rId3"/>
          <a:stretch>
            <a:fillRect/>
          </a:stretch>
        </p:blipFill>
        <p:spPr>
          <a:xfrm>
            <a:off x="793790" y="1614011"/>
            <a:ext cx="5809298" cy="3389947"/>
          </a:xfrm>
          <a:prstGeom prst="rect">
            <a:avLst/>
          </a:prstGeom>
        </p:spPr>
      </p:pic>
      <p:sp>
        <p:nvSpPr>
          <p:cNvPr id="4" name="Text 1"/>
          <p:cNvSpPr/>
          <p:nvPr/>
        </p:nvSpPr>
        <p:spPr>
          <a:xfrm>
            <a:off x="8038624" y="1580793"/>
            <a:ext cx="5805488" cy="235744"/>
          </a:xfrm>
          <a:prstGeom prst="rect">
            <a:avLst/>
          </a:prstGeom>
          <a:noFill/>
          <a:ln/>
        </p:spPr>
        <p:txBody>
          <a:bodyPr wrap="none" lIns="0" tIns="0" rIns="0" bIns="0" rtlCol="0" anchor="t"/>
          <a:lstStyle/>
          <a:p>
            <a:pPr marL="0" indent="0" algn="l">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8038624" y="1982391"/>
            <a:ext cx="5621060" cy="2690693"/>
          </a:xfrm>
          <a:prstGeom prst="rect">
            <a:avLst/>
          </a:prstGeom>
        </p:spPr>
      </p:pic>
      <p:sp>
        <p:nvSpPr>
          <p:cNvPr id="6" name="Shape 2"/>
          <p:cNvSpPr/>
          <p:nvPr/>
        </p:nvSpPr>
        <p:spPr>
          <a:xfrm>
            <a:off x="793790" y="5335667"/>
            <a:ext cx="13042821" cy="1725930"/>
          </a:xfrm>
          <a:prstGeom prst="roundRect">
            <a:avLst>
              <a:gd name="adj" fmla="val 1281"/>
            </a:avLst>
          </a:prstGeom>
          <a:noFill/>
          <a:ln w="7620">
            <a:solidFill>
              <a:srgbClr val="FFFFFF">
                <a:alpha val="24000"/>
              </a:srgbClr>
            </a:solidFill>
            <a:prstDash val="solid"/>
          </a:ln>
        </p:spPr>
      </p:sp>
      <p:sp>
        <p:nvSpPr>
          <p:cNvPr id="7" name="Shape 3"/>
          <p:cNvSpPr/>
          <p:nvPr/>
        </p:nvSpPr>
        <p:spPr>
          <a:xfrm>
            <a:off x="801410" y="5343287"/>
            <a:ext cx="13027581" cy="427673"/>
          </a:xfrm>
          <a:prstGeom prst="rect">
            <a:avLst/>
          </a:prstGeom>
          <a:solidFill>
            <a:srgbClr val="FFFFFF">
              <a:alpha val="4000"/>
            </a:srgbClr>
          </a:solidFill>
          <a:ln/>
        </p:spPr>
      </p:sp>
      <p:sp>
        <p:nvSpPr>
          <p:cNvPr id="8" name="Text 4"/>
          <p:cNvSpPr/>
          <p:nvPr/>
        </p:nvSpPr>
        <p:spPr>
          <a:xfrm>
            <a:off x="948809" y="5439251"/>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Journey Status</a:t>
            </a:r>
            <a:endParaRPr lang="en-US" sz="1150" dirty="0"/>
          </a:p>
        </p:txBody>
      </p:sp>
      <p:sp>
        <p:nvSpPr>
          <p:cNvPr id="9" name="Text 5"/>
          <p:cNvSpPr/>
          <p:nvPr/>
        </p:nvSpPr>
        <p:spPr>
          <a:xfrm>
            <a:off x="7466409" y="5439251"/>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Number of Transactions</a:t>
            </a:r>
            <a:endParaRPr lang="en-US" sz="1150" dirty="0"/>
          </a:p>
        </p:txBody>
      </p:sp>
      <p:sp>
        <p:nvSpPr>
          <p:cNvPr id="10" name="Shape 6"/>
          <p:cNvSpPr/>
          <p:nvPr/>
        </p:nvSpPr>
        <p:spPr>
          <a:xfrm>
            <a:off x="801410" y="5770959"/>
            <a:ext cx="13027581" cy="427673"/>
          </a:xfrm>
          <a:prstGeom prst="rect">
            <a:avLst/>
          </a:prstGeom>
          <a:solidFill>
            <a:srgbClr val="000000">
              <a:alpha val="4000"/>
            </a:srgbClr>
          </a:solidFill>
          <a:ln/>
        </p:spPr>
      </p:sp>
      <p:sp>
        <p:nvSpPr>
          <p:cNvPr id="11" name="Text 7"/>
          <p:cNvSpPr/>
          <p:nvPr/>
        </p:nvSpPr>
        <p:spPr>
          <a:xfrm>
            <a:off x="948809" y="5866924"/>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On Time</a:t>
            </a:r>
            <a:endParaRPr lang="en-US" sz="1150" dirty="0"/>
          </a:p>
        </p:txBody>
      </p:sp>
      <p:sp>
        <p:nvSpPr>
          <p:cNvPr id="12" name="Text 8"/>
          <p:cNvSpPr/>
          <p:nvPr/>
        </p:nvSpPr>
        <p:spPr>
          <a:xfrm>
            <a:off x="7466409" y="5866924"/>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Count of all journeys marked on time</a:t>
            </a:r>
            <a:endParaRPr lang="en-US" sz="1150" dirty="0"/>
          </a:p>
        </p:txBody>
      </p:sp>
      <p:sp>
        <p:nvSpPr>
          <p:cNvPr id="13" name="Shape 9"/>
          <p:cNvSpPr/>
          <p:nvPr/>
        </p:nvSpPr>
        <p:spPr>
          <a:xfrm>
            <a:off x="801410" y="6198632"/>
            <a:ext cx="13027581" cy="427673"/>
          </a:xfrm>
          <a:prstGeom prst="rect">
            <a:avLst/>
          </a:prstGeom>
          <a:solidFill>
            <a:srgbClr val="FFFFFF">
              <a:alpha val="4000"/>
            </a:srgbClr>
          </a:solidFill>
          <a:ln/>
        </p:spPr>
      </p:sp>
      <p:sp>
        <p:nvSpPr>
          <p:cNvPr id="14" name="Text 10"/>
          <p:cNvSpPr/>
          <p:nvPr/>
        </p:nvSpPr>
        <p:spPr>
          <a:xfrm>
            <a:off x="948809" y="6294596"/>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Delayed</a:t>
            </a:r>
            <a:endParaRPr lang="en-US" sz="1150" dirty="0"/>
          </a:p>
        </p:txBody>
      </p:sp>
      <p:sp>
        <p:nvSpPr>
          <p:cNvPr id="15" name="Text 11"/>
          <p:cNvSpPr/>
          <p:nvPr/>
        </p:nvSpPr>
        <p:spPr>
          <a:xfrm>
            <a:off x="7466409" y="6294596"/>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Count of delayed train journeys</a:t>
            </a:r>
            <a:endParaRPr lang="en-US" sz="1150" dirty="0"/>
          </a:p>
        </p:txBody>
      </p:sp>
      <p:sp>
        <p:nvSpPr>
          <p:cNvPr id="16" name="Shape 12"/>
          <p:cNvSpPr/>
          <p:nvPr/>
        </p:nvSpPr>
        <p:spPr>
          <a:xfrm>
            <a:off x="801410" y="6626304"/>
            <a:ext cx="13027581" cy="427673"/>
          </a:xfrm>
          <a:prstGeom prst="rect">
            <a:avLst/>
          </a:prstGeom>
          <a:solidFill>
            <a:srgbClr val="000000">
              <a:alpha val="4000"/>
            </a:srgbClr>
          </a:solidFill>
          <a:ln/>
        </p:spPr>
      </p:sp>
      <p:sp>
        <p:nvSpPr>
          <p:cNvPr id="17" name="Text 13"/>
          <p:cNvSpPr/>
          <p:nvPr/>
        </p:nvSpPr>
        <p:spPr>
          <a:xfrm>
            <a:off x="948809" y="6722269"/>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Cancelled</a:t>
            </a:r>
            <a:endParaRPr lang="en-US" sz="1150" dirty="0"/>
          </a:p>
        </p:txBody>
      </p:sp>
      <p:sp>
        <p:nvSpPr>
          <p:cNvPr id="18" name="Text 14"/>
          <p:cNvSpPr/>
          <p:nvPr/>
        </p:nvSpPr>
        <p:spPr>
          <a:xfrm>
            <a:off x="7466409" y="6722269"/>
            <a:ext cx="6215182"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Count of cancelled journeys</a:t>
            </a:r>
            <a:endParaRPr lang="en-US" sz="1150" dirty="0"/>
          </a:p>
        </p:txBody>
      </p:sp>
      <p:sp>
        <p:nvSpPr>
          <p:cNvPr id="19" name="Text 15"/>
          <p:cNvSpPr/>
          <p:nvPr/>
        </p:nvSpPr>
        <p:spPr>
          <a:xfrm>
            <a:off x="793790" y="7227451"/>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This summary consolidates key performance indicators, comparing timely arrivals, delays, and cancellations to identify operational strengths and weaknesses in the UK rail system.</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95444"/>
            <a:ext cx="7827764"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Factors Affecting Train Delays</a:t>
            </a:r>
            <a:endParaRPr lang="en-US" sz="4450" dirty="0"/>
          </a:p>
        </p:txBody>
      </p:sp>
      <p:sp>
        <p:nvSpPr>
          <p:cNvPr id="3" name="Text 1"/>
          <p:cNvSpPr/>
          <p:nvPr/>
        </p:nvSpPr>
        <p:spPr>
          <a:xfrm>
            <a:off x="793790" y="174438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Examining delay causes is fundamental to improving train punctuality. Common reasons documented include signal failures, track maintenance, and weather disruptions. Understanding frequency and impact of each cause guides targeted interventions and resource allocation.</a:t>
            </a:r>
            <a:endParaRPr lang="en-US" sz="1750" dirty="0"/>
          </a:p>
        </p:txBody>
      </p:sp>
      <p:pic>
        <p:nvPicPr>
          <p:cNvPr id="4" name="Image 0" descr="preencoded.png"/>
          <p:cNvPicPr>
            <a:picLocks noChangeAspect="1"/>
          </p:cNvPicPr>
          <p:nvPr/>
        </p:nvPicPr>
        <p:blipFill>
          <a:blip r:embed="rId3"/>
          <a:stretch>
            <a:fillRect/>
          </a:stretch>
        </p:blipFill>
        <p:spPr>
          <a:xfrm>
            <a:off x="793790" y="3343394"/>
            <a:ext cx="6788468" cy="3935611"/>
          </a:xfrm>
          <a:prstGeom prst="rect">
            <a:avLst/>
          </a:prstGeom>
        </p:spPr>
      </p:pic>
      <p:pic>
        <p:nvPicPr>
          <p:cNvPr id="5" name="Image 1" descr="preencoded.png"/>
          <p:cNvPicPr>
            <a:picLocks noChangeAspect="1"/>
          </p:cNvPicPr>
          <p:nvPr/>
        </p:nvPicPr>
        <p:blipFill>
          <a:blip r:embed="rId4"/>
          <a:stretch>
            <a:fillRect/>
          </a:stretch>
        </p:blipFill>
        <p:spPr>
          <a:xfrm>
            <a:off x="8014995" y="3444476"/>
            <a:ext cx="6018245" cy="38345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96992"/>
            <a:ext cx="5320784" cy="460772"/>
          </a:xfrm>
          <a:prstGeom prst="rect">
            <a:avLst/>
          </a:prstGeom>
          <a:noFill/>
          <a:ln/>
        </p:spPr>
        <p:txBody>
          <a:bodyPr wrap="none" lIns="0" tIns="0" rIns="0" bIns="0" rtlCol="0" anchor="t"/>
          <a:lstStyle/>
          <a:p>
            <a:pPr marL="0" indent="0" algn="l">
              <a:lnSpc>
                <a:spcPts val="3600"/>
              </a:lnSpc>
              <a:buNone/>
            </a:pPr>
            <a:r>
              <a:rPr lang="en-US" sz="2900" dirty="0">
                <a:solidFill>
                  <a:srgbClr val="FEFEFE"/>
                </a:solidFill>
                <a:latin typeface="Instrument Sans Medium" pitchFamily="34" charset="0"/>
                <a:ea typeface="Instrument Sans Medium" pitchFamily="34" charset="-122"/>
                <a:cs typeface="Instrument Sans Medium" pitchFamily="34" charset="-120"/>
              </a:rPr>
              <a:t>Refund Requests Due to Delays</a:t>
            </a:r>
            <a:endParaRPr lang="en-US" sz="2900" dirty="0"/>
          </a:p>
        </p:txBody>
      </p:sp>
      <p:sp>
        <p:nvSpPr>
          <p:cNvPr id="3" name="Text 1"/>
          <p:cNvSpPr/>
          <p:nvPr/>
        </p:nvSpPr>
        <p:spPr>
          <a:xfrm>
            <a:off x="793790" y="1378863"/>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Refund claims are predominantly requested by </a:t>
            </a:r>
            <a:r>
              <a:rPr lang="en-US" sz="1400" dirty="0">
                <a:solidFill>
                  <a:srgbClr val="BFBFBF"/>
                </a:solidFill>
                <a:latin typeface="Open Sans" pitchFamily="34" charset="0"/>
                <a:ea typeface="Open Sans" pitchFamily="34" charset="-122"/>
                <a:cs typeface="Open Sans" pitchFamily="34" charset="-120"/>
              </a:rPr>
              <a:t>passengers</a:t>
            </a:r>
            <a:r>
              <a:rPr lang="en-US" sz="1150" dirty="0">
                <a:solidFill>
                  <a:srgbClr val="BFBFBF"/>
                </a:solidFill>
                <a:latin typeface="Open Sans" pitchFamily="34" charset="0"/>
                <a:ea typeface="Open Sans" pitchFamily="34" charset="-122"/>
                <a:cs typeface="Open Sans" pitchFamily="34" charset="-120"/>
              </a:rPr>
              <a:t> affected by significant delays. Analysing refunds relative to delay reasons helps assess customer dissatisfaction and operational financial impacts. This insight informs enhanced customer service policies.</a:t>
            </a:r>
            <a:endParaRPr lang="en-US" sz="1150" dirty="0"/>
          </a:p>
        </p:txBody>
      </p:sp>
      <p:pic>
        <p:nvPicPr>
          <p:cNvPr id="4" name="Image 0" descr="preencoded.png"/>
          <p:cNvPicPr>
            <a:picLocks noChangeAspect="1"/>
          </p:cNvPicPr>
          <p:nvPr/>
        </p:nvPicPr>
        <p:blipFill>
          <a:blip r:embed="rId3"/>
          <a:stretch>
            <a:fillRect/>
          </a:stretch>
        </p:blipFill>
        <p:spPr>
          <a:xfrm>
            <a:off x="793790" y="2182058"/>
            <a:ext cx="5579018" cy="5184577"/>
          </a:xfrm>
          <a:prstGeom prst="rect">
            <a:avLst/>
          </a:prstGeom>
        </p:spPr>
      </p:pic>
      <p:pic>
        <p:nvPicPr>
          <p:cNvPr id="5" name="Image 1" descr="preencoded.png"/>
          <p:cNvPicPr>
            <a:picLocks noChangeAspect="1"/>
          </p:cNvPicPr>
          <p:nvPr/>
        </p:nvPicPr>
        <p:blipFill>
          <a:blip r:embed="rId4"/>
          <a:stretch>
            <a:fillRect/>
          </a:stretch>
        </p:blipFill>
        <p:spPr>
          <a:xfrm>
            <a:off x="7473820" y="2182058"/>
            <a:ext cx="6398282" cy="5105150"/>
          </a:xfrm>
          <a:prstGeom prst="rect">
            <a:avLst/>
          </a:prstGeom>
        </p:spPr>
      </p:pic>
      <p:sp>
        <p:nvSpPr>
          <p:cNvPr id="6" name="Text 2"/>
          <p:cNvSpPr/>
          <p:nvPr/>
        </p:nvSpPr>
        <p:spPr>
          <a:xfrm>
            <a:off x="5894308" y="6940510"/>
            <a:ext cx="7949803" cy="235744"/>
          </a:xfrm>
          <a:prstGeom prst="rect">
            <a:avLst/>
          </a:prstGeom>
          <a:noFill/>
          <a:ln/>
        </p:spPr>
        <p:txBody>
          <a:bodyPr wrap="none" lIns="0" tIns="0" rIns="0" bIns="0" rtlCol="0" anchor="t"/>
          <a:lstStyle/>
          <a:p>
            <a:pPr marL="0" indent="0" algn="l">
              <a:lnSpc>
                <a:spcPts val="1850"/>
              </a:lnSpc>
              <a:buNone/>
            </a:pP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815</Words>
  <Application>Microsoft Office PowerPoint</Application>
  <PresentationFormat>Custom</PresentationFormat>
  <Paragraphs>86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Instrument Sans Medium</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Toqa-PC</cp:lastModifiedBy>
  <cp:revision>3</cp:revision>
  <dcterms:created xsi:type="dcterms:W3CDTF">2025-05-16T13:23:48Z</dcterms:created>
  <dcterms:modified xsi:type="dcterms:W3CDTF">2025-05-16T13:41:38Z</dcterms:modified>
</cp:coreProperties>
</file>